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2"/>
    <p:sldId id="257" r:id="rId23"/>
    <p:sldId id="258" r:id="rId24"/>
    <p:sldId id="259" r:id="rId25"/>
    <p:sldId id="260" r:id="rId26"/>
    <p:sldId id="261" r:id="rId27"/>
    <p:sldId id="262" r:id="rId28"/>
    <p:sldId id="263" r:id="rId29"/>
    <p:sldId id="264" r:id="rId30"/>
    <p:sldId id="265" r:id="rId31"/>
    <p:sldId id="266" r:id="rId32"/>
    <p:sldId id="267" r:id="rId33"/>
    <p:sldId id="268" r:id="rId34"/>
    <p:sldId id="269" r:id="rId35"/>
    <p:sldId id="270" r:id="rId36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Open Sans" charset="1" panose="020B0606030504020204"/>
      <p:regular r:id="rId10"/>
    </p:embeddedFont>
    <p:embeddedFont>
      <p:font typeface="Open Sans Bold" charset="1" panose="020B0806030504020204"/>
      <p:regular r:id="rId11"/>
    </p:embeddedFont>
    <p:embeddedFont>
      <p:font typeface="Open Sans Italics" charset="1" panose="020B0606030504020204"/>
      <p:regular r:id="rId12"/>
    </p:embeddedFont>
    <p:embeddedFont>
      <p:font typeface="Open Sans Bold Italics" charset="1" panose="020B0806030504020204"/>
      <p:regular r:id="rId13"/>
    </p:embeddedFont>
    <p:embeddedFont>
      <p:font typeface="Montserrat Extra-Bold" charset="1" panose="00000900000000000000"/>
      <p:regular r:id="rId14"/>
    </p:embeddedFont>
    <p:embeddedFont>
      <p:font typeface="Montserrat Extra-Bold Bold" charset="1" panose="00000A00000000000000"/>
      <p:regular r:id="rId15"/>
    </p:embeddedFont>
    <p:embeddedFont>
      <p:font typeface="Montserrat Extra-Bold Italics" charset="1" panose="00000900000000000000"/>
      <p:regular r:id="rId16"/>
    </p:embeddedFont>
    <p:embeddedFont>
      <p:font typeface="Montserrat Extra-Bold Bold Italics" charset="1" panose="00000A00000000000000"/>
      <p:regular r:id="rId17"/>
    </p:embeddedFont>
    <p:embeddedFont>
      <p:font typeface="Montserrat" charset="1" panose="00000500000000000000"/>
      <p:regular r:id="rId18"/>
    </p:embeddedFont>
    <p:embeddedFont>
      <p:font typeface="Montserrat Bold" charset="1" panose="00000600000000000000"/>
      <p:regular r:id="rId19"/>
    </p:embeddedFont>
    <p:embeddedFont>
      <p:font typeface="Montserrat Italics" charset="1" panose="00000500000000000000"/>
      <p:regular r:id="rId20"/>
    </p:embeddedFont>
    <p:embeddedFont>
      <p:font typeface="Montserrat Bold Italics" charset="1" panose="0000060000000000000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slides/slide1.xml" Type="http://schemas.openxmlformats.org/officeDocument/2006/relationships/slide"/><Relationship Id="rId23" Target="slides/slide2.xml" Type="http://schemas.openxmlformats.org/officeDocument/2006/relationships/slide"/><Relationship Id="rId24" Target="slides/slide3.xml" Type="http://schemas.openxmlformats.org/officeDocument/2006/relationships/slide"/><Relationship Id="rId25" Target="slides/slide4.xml" Type="http://schemas.openxmlformats.org/officeDocument/2006/relationships/slide"/><Relationship Id="rId26" Target="slides/slide5.xml" Type="http://schemas.openxmlformats.org/officeDocument/2006/relationships/slide"/><Relationship Id="rId27" Target="slides/slide6.xml" Type="http://schemas.openxmlformats.org/officeDocument/2006/relationships/slide"/><Relationship Id="rId28" Target="slides/slide7.xml" Type="http://schemas.openxmlformats.org/officeDocument/2006/relationships/slide"/><Relationship Id="rId29" Target="slides/slide8.xml" Type="http://schemas.openxmlformats.org/officeDocument/2006/relationships/slide"/><Relationship Id="rId3" Target="viewProps.xml" Type="http://schemas.openxmlformats.org/officeDocument/2006/relationships/viewProps"/><Relationship Id="rId30" Target="slides/slide9.xml" Type="http://schemas.openxmlformats.org/officeDocument/2006/relationships/slide"/><Relationship Id="rId31" Target="slides/slide10.xml" Type="http://schemas.openxmlformats.org/officeDocument/2006/relationships/slide"/><Relationship Id="rId32" Target="slides/slide11.xml" Type="http://schemas.openxmlformats.org/officeDocument/2006/relationships/slide"/><Relationship Id="rId33" Target="slides/slide12.xml" Type="http://schemas.openxmlformats.org/officeDocument/2006/relationships/slide"/><Relationship Id="rId34" Target="slides/slide13.xml" Type="http://schemas.openxmlformats.org/officeDocument/2006/relationships/slide"/><Relationship Id="rId35" Target="slides/slide14.xml" Type="http://schemas.openxmlformats.org/officeDocument/2006/relationships/slide"/><Relationship Id="rId36" Target="slides/slide15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95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308404" y="8652077"/>
            <a:ext cx="3269846" cy="3269846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1CF7B"/>
            </a:solid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1961442" y="-1170969"/>
            <a:ext cx="3269846" cy="3269846"/>
            <a:chOff x="0" y="0"/>
            <a:chExt cx="1708150" cy="1708150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r="r" b="b" t="t" l="l"/>
              <a:pathLst>
                <a:path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6FC8BA"/>
            </a:solid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5772008" y="8902737"/>
            <a:ext cx="3269846" cy="3269846"/>
            <a:chOff x="0" y="0"/>
            <a:chExt cx="1708150" cy="1708150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r="r" b="b" t="t" l="l"/>
              <a:pathLst>
                <a:path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6FC8BA"/>
            </a:solidFill>
          </p:spPr>
        </p:sp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781935" y="-1033204"/>
            <a:ext cx="11570864" cy="11570864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 rot="0">
            <a:off x="16653077" y="463954"/>
            <a:ext cx="3269846" cy="3269846"/>
            <a:chOff x="0" y="0"/>
            <a:chExt cx="6350000" cy="6350000"/>
          </a:xfrm>
        </p:grpSpPr>
        <p:sp>
          <p:nvSpPr>
            <p:cNvPr name="Freeform 10" id="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1CF7B"/>
            </a:solidFill>
          </p:spPr>
        </p:sp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9526382" y="2581109"/>
            <a:ext cx="7126696" cy="5166854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317281" y="8257108"/>
            <a:ext cx="1291259" cy="1291259"/>
          </a:xfrm>
          <a:prstGeom prst="rect">
            <a:avLst/>
          </a:prstGeom>
        </p:spPr>
      </p:pic>
      <p:sp>
        <p:nvSpPr>
          <p:cNvPr name="TextBox 13" id="13"/>
          <p:cNvSpPr txBox="true"/>
          <p:nvPr/>
        </p:nvSpPr>
        <p:spPr>
          <a:xfrm rot="0">
            <a:off x="1028700" y="2748863"/>
            <a:ext cx="9486616" cy="4206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07"/>
              </a:lnSpc>
            </a:pPr>
            <a:r>
              <a:rPr lang="en-US" sz="10907" spc="-109">
                <a:solidFill>
                  <a:srgbClr val="F2F0FB"/>
                </a:solidFill>
                <a:latin typeface="Montserrat Extra-Bold"/>
              </a:rPr>
              <a:t>Digital strategy</a:t>
            </a:r>
          </a:p>
          <a:p>
            <a:pPr>
              <a:lnSpc>
                <a:spcPts val="10907"/>
              </a:lnSpc>
            </a:pPr>
            <a:r>
              <a:rPr lang="en-US" sz="10907" spc="-109">
                <a:solidFill>
                  <a:srgbClr val="F2F0FB"/>
                </a:solidFill>
                <a:latin typeface="Montserrat Extra-Bold"/>
              </a:rPr>
              <a:t>template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95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630602" y="2949400"/>
            <a:ext cx="3549544" cy="3549544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96AA8"/>
            </a:solid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9144000" y="8512228"/>
            <a:ext cx="3549544" cy="3549544"/>
            <a:chOff x="0" y="0"/>
            <a:chExt cx="1708150" cy="1708150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r="r" b="b" t="t" l="l"/>
              <a:pathLst>
                <a:path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6FC8BA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-507848" y="-1774772"/>
            <a:ext cx="3549544" cy="3549544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1CF7B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7059743" y="1133475"/>
            <a:ext cx="10199557" cy="1547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945"/>
              </a:lnSpc>
            </a:pPr>
            <a:r>
              <a:rPr lang="en-US" sz="5945" spc="-59">
                <a:solidFill>
                  <a:srgbClr val="FFFFFF"/>
                </a:solidFill>
                <a:latin typeface="Montserrat Extra-Bold"/>
              </a:rPr>
              <a:t>What are my assumptions?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20931" y="3034965"/>
            <a:ext cx="15841980" cy="16892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00761" indent="-350381" lvl="1">
              <a:lnSpc>
                <a:spcPts val="4544"/>
              </a:lnSpc>
              <a:buFont typeface="Arial"/>
              <a:buChar char="•"/>
            </a:pPr>
            <a:r>
              <a:rPr lang="en-US" sz="3245">
                <a:solidFill>
                  <a:srgbClr val="FFFFFF"/>
                </a:solidFill>
                <a:latin typeface="Montserrat"/>
              </a:rPr>
              <a:t>What are my assumptions? What do I think I know about my product or service that I need to test?</a:t>
            </a:r>
          </a:p>
          <a:p>
            <a:pPr>
              <a:lnSpc>
                <a:spcPts val="4544"/>
              </a:lnSpc>
            </a:pP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317281" y="8257108"/>
            <a:ext cx="1291259" cy="129125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95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-1774772" y="-1468202"/>
            <a:ext cx="3549544" cy="3549544"/>
            <a:chOff x="0" y="0"/>
            <a:chExt cx="1708150" cy="1708150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r="r" b="b" t="t" l="l"/>
              <a:pathLst>
                <a:path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DBB555"/>
            </a:solid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7747893" y="9305382"/>
            <a:ext cx="3549544" cy="3549544"/>
            <a:chOff x="0" y="0"/>
            <a:chExt cx="1708150" cy="1708150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r="r" b="b" t="t" l="l"/>
              <a:pathLst>
                <a:path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DBB555"/>
            </a:solidFill>
          </p:spPr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0940725" y="1289914"/>
            <a:ext cx="5376556" cy="7612823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857660" y="1413739"/>
            <a:ext cx="8106805" cy="1679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491"/>
              </a:lnSpc>
            </a:pPr>
            <a:r>
              <a:rPr lang="en-US" sz="6491" spc="129">
                <a:solidFill>
                  <a:srgbClr val="FFFFFF"/>
                </a:solidFill>
                <a:latin typeface="Montserrat Extra-Bold"/>
              </a:rPr>
              <a:t>Customer engagement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81401" y="3674501"/>
            <a:ext cx="10059324" cy="3385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00761" indent="-350381" lvl="1">
              <a:lnSpc>
                <a:spcPts val="4544"/>
              </a:lnSpc>
              <a:buFont typeface="Arial"/>
              <a:buChar char="•"/>
            </a:pPr>
            <a:r>
              <a:rPr lang="en-US" sz="3245">
                <a:solidFill>
                  <a:srgbClr val="FFFFFF"/>
                </a:solidFill>
                <a:latin typeface="Montserrat Extra-Bold"/>
              </a:rPr>
              <a:t>How</a:t>
            </a:r>
            <a:r>
              <a:rPr lang="en-US" sz="3245">
                <a:solidFill>
                  <a:srgbClr val="FFFFFF"/>
                </a:solidFill>
                <a:latin typeface="Montserrat Extra-Bold"/>
              </a:rPr>
              <a:t> do customers buy my product/service? What digital channels will I sell through? IRL? What do my customers want?</a:t>
            </a:r>
          </a:p>
          <a:p>
            <a:pPr>
              <a:lnSpc>
                <a:spcPts val="4544"/>
              </a:lnSpc>
            </a:pPr>
          </a:p>
          <a:p>
            <a:pPr>
              <a:lnSpc>
                <a:spcPts val="4421"/>
              </a:lnSpc>
            </a:pP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317281" y="8257108"/>
            <a:ext cx="1291259" cy="129125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95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6937845" y="197173"/>
            <a:ext cx="3549544" cy="3549544"/>
            <a:chOff x="0" y="0"/>
            <a:chExt cx="1708150" cy="1708150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r="r" b="b" t="t" l="l"/>
              <a:pathLst>
                <a:path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1CF7B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1028700" y="752488"/>
            <a:ext cx="11808084" cy="16114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211"/>
              </a:lnSpc>
            </a:pPr>
            <a:r>
              <a:rPr lang="en-US" sz="6211" spc="-62">
                <a:solidFill>
                  <a:srgbClr val="FFFFFF"/>
                </a:solidFill>
                <a:latin typeface="Montserrat Extra-Bold"/>
              </a:rPr>
              <a:t>Digital and Social media channels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01259" y="3014276"/>
            <a:ext cx="13750660" cy="1835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55260" indent="-377630" lvl="1">
              <a:lnSpc>
                <a:spcPts val="4897"/>
              </a:lnSpc>
              <a:buFont typeface="Arial"/>
              <a:buChar char="•"/>
            </a:pPr>
            <a:r>
              <a:rPr lang="en-US" sz="3498">
                <a:solidFill>
                  <a:srgbClr val="FFFFFF"/>
                </a:solidFill>
                <a:latin typeface="Montserrat"/>
              </a:rPr>
              <a:t>What digital channels will I use? Where are my customers likely to be on social media - list channels and validations.</a:t>
            </a:r>
          </a:p>
          <a:p>
            <a:pPr algn="l">
              <a:lnSpc>
                <a:spcPts val="4897"/>
              </a:lnSpc>
            </a:pP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317281" y="8257108"/>
            <a:ext cx="1291259" cy="129125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95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536569" y="-1283864"/>
            <a:ext cx="11570864" cy="11570864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028700" y="1835323"/>
            <a:ext cx="11507869" cy="7987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5945"/>
              </a:lnSpc>
              <a:spcBef>
                <a:spcPct val="0"/>
              </a:spcBef>
            </a:pPr>
            <a:r>
              <a:rPr lang="en-US" sz="5945" spc="-59">
                <a:solidFill>
                  <a:srgbClr val="FFFFFF"/>
                </a:solidFill>
                <a:latin typeface="Montserrat Extra-Bold"/>
              </a:rPr>
              <a:t>Customer Survey 1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2964815"/>
            <a:ext cx="11507869" cy="80401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61612" indent="-380806" lvl="1">
              <a:lnSpc>
                <a:spcPts val="6458"/>
              </a:lnSpc>
              <a:buFont typeface="Arial"/>
              <a:buChar char="•"/>
            </a:pPr>
            <a:r>
              <a:rPr lang="en-US" sz="4613">
                <a:solidFill>
                  <a:srgbClr val="FFFFFF"/>
                </a:solidFill>
                <a:latin typeface="Montserrat"/>
              </a:rPr>
              <a:t>Write your open ended questions here eg: </a:t>
            </a:r>
          </a:p>
          <a:p>
            <a:pPr marL="761612" indent="-380806" lvl="1">
              <a:lnSpc>
                <a:spcPts val="6458"/>
              </a:lnSpc>
              <a:buFont typeface="Arial"/>
              <a:buChar char="•"/>
            </a:pPr>
            <a:r>
              <a:rPr lang="en-US" sz="4613">
                <a:solidFill>
                  <a:srgbClr val="FFFFFF"/>
                </a:solidFill>
                <a:latin typeface="Montserrat"/>
              </a:rPr>
              <a:t>describe what you think product service XYZ does</a:t>
            </a:r>
          </a:p>
          <a:p>
            <a:pPr marL="761612" indent="-380806" lvl="1">
              <a:lnSpc>
                <a:spcPts val="6458"/>
              </a:lnSpc>
              <a:buFont typeface="Arial"/>
              <a:buChar char="•"/>
            </a:pPr>
            <a:r>
              <a:rPr lang="en-US" sz="4613">
                <a:solidFill>
                  <a:srgbClr val="FFFFFF"/>
                </a:solidFill>
                <a:latin typeface="Montserrat"/>
              </a:rPr>
              <a:t>how would you use this product/service</a:t>
            </a:r>
          </a:p>
          <a:p>
            <a:pPr marL="761612" indent="-380806" lvl="1">
              <a:lnSpc>
                <a:spcPts val="6458"/>
              </a:lnSpc>
              <a:buFont typeface="Arial"/>
              <a:buChar char="•"/>
            </a:pPr>
            <a:r>
              <a:rPr lang="en-US" sz="4613">
                <a:solidFill>
                  <a:srgbClr val="FFFFFF"/>
                </a:solidFill>
                <a:latin typeface="Montserrat"/>
              </a:rPr>
              <a:t>what other features could you use etc?</a:t>
            </a:r>
          </a:p>
          <a:p>
            <a:pPr>
              <a:lnSpc>
                <a:spcPts val="6458"/>
              </a:lnSpc>
            </a:pPr>
          </a:p>
          <a:p>
            <a:pPr algn="l">
              <a:lnSpc>
                <a:spcPts val="6458"/>
              </a:lnSpc>
              <a:spcBef>
                <a:spcPct val="0"/>
              </a:spcBef>
            </a:pP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317281" y="8257108"/>
            <a:ext cx="1291259" cy="129125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95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536569" y="-1283864"/>
            <a:ext cx="11570864" cy="11570864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028700" y="1835323"/>
            <a:ext cx="11507869" cy="7987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5945"/>
              </a:lnSpc>
              <a:spcBef>
                <a:spcPct val="0"/>
              </a:spcBef>
            </a:pPr>
            <a:r>
              <a:rPr lang="en-US" sz="5945" spc="-59">
                <a:solidFill>
                  <a:srgbClr val="FFFFFF"/>
                </a:solidFill>
                <a:latin typeface="Montserrat Extra-Bold"/>
              </a:rPr>
              <a:t>Focus Group Plan 1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00732" y="2964815"/>
            <a:ext cx="13259411" cy="2390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61611" indent="-380805" lvl="1">
              <a:lnSpc>
                <a:spcPts val="6458"/>
              </a:lnSpc>
              <a:spcBef>
                <a:spcPct val="0"/>
              </a:spcBef>
              <a:buFont typeface="Arial"/>
              <a:buChar char="•"/>
            </a:pPr>
            <a:r>
              <a:rPr lang="en-US" sz="4613">
                <a:solidFill>
                  <a:srgbClr val="FFFFFF"/>
                </a:solidFill>
                <a:latin typeface="Montserrat"/>
              </a:rPr>
              <a:t>Write your focus group intentions and discussion questions here plus who you will invite.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317281" y="8257108"/>
            <a:ext cx="1291259" cy="129125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95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-1774772" y="-1468202"/>
            <a:ext cx="3549544" cy="3549544"/>
            <a:chOff x="0" y="0"/>
            <a:chExt cx="1708150" cy="1708150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r="r" b="b" t="t" l="l"/>
              <a:pathLst>
                <a:path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DBB555"/>
            </a:solid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7747893" y="9305382"/>
            <a:ext cx="3549544" cy="3549544"/>
            <a:chOff x="0" y="0"/>
            <a:chExt cx="1708150" cy="1708150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r="r" b="b" t="t" l="l"/>
              <a:pathLst>
                <a:path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DBB555"/>
            </a:solidFill>
          </p:spPr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0940725" y="1289914"/>
            <a:ext cx="5376556" cy="7612823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037195" y="1943101"/>
            <a:ext cx="8106805" cy="1679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491"/>
              </a:lnSpc>
            </a:pPr>
            <a:r>
              <a:rPr lang="en-US" sz="6491" spc="129">
                <a:solidFill>
                  <a:srgbClr val="FFFFFF"/>
                </a:solidFill>
                <a:latin typeface="Montserrat Extra-Bold"/>
              </a:rPr>
              <a:t>Courage over comfort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37195" y="4008330"/>
            <a:ext cx="10059324" cy="39752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44"/>
              </a:lnSpc>
            </a:pPr>
            <a:r>
              <a:rPr lang="en-US" sz="3245">
                <a:solidFill>
                  <a:srgbClr val="FFFFFF"/>
                </a:solidFill>
                <a:latin typeface="Montserrat Extra-Bold"/>
              </a:rPr>
              <a:t>What do I need to get better at, ask questions about, be more vulnerable with to help my business grow? </a:t>
            </a:r>
          </a:p>
          <a:p>
            <a:pPr>
              <a:lnSpc>
                <a:spcPts val="4544"/>
              </a:lnSpc>
            </a:pPr>
          </a:p>
          <a:p>
            <a:pPr>
              <a:lnSpc>
                <a:spcPts val="4544"/>
              </a:lnSpc>
            </a:pPr>
            <a:r>
              <a:rPr lang="en-US" sz="3245">
                <a:solidFill>
                  <a:srgbClr val="FFFFFF"/>
                </a:solidFill>
                <a:latin typeface="Montserrat Extra-Bold"/>
              </a:rPr>
              <a:t>Who could I ask for help and what does support look like for me?</a:t>
            </a:r>
          </a:p>
          <a:p>
            <a:pPr>
              <a:lnSpc>
                <a:spcPts val="4544"/>
              </a:lnSpc>
            </a:pP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317281" y="8257108"/>
            <a:ext cx="1291259" cy="12912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95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141436" y="1182649"/>
            <a:ext cx="12005128" cy="9731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61"/>
              </a:lnSpc>
            </a:pPr>
            <a:r>
              <a:rPr lang="en-US" sz="7361" spc="-73">
                <a:solidFill>
                  <a:srgbClr val="FFFFFF"/>
                </a:solidFill>
                <a:latin typeface="Montserrat Extra-Bold"/>
              </a:rPr>
              <a:t>Content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3141436" y="2172649"/>
            <a:ext cx="12005128" cy="6367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64"/>
              </a:lnSpc>
            </a:pPr>
            <a:r>
              <a:rPr lang="en-US" sz="2760">
                <a:solidFill>
                  <a:srgbClr val="FFFFFF"/>
                </a:solidFill>
                <a:latin typeface="Montserrat"/>
              </a:rPr>
              <a:t>What is my product/service</a:t>
            </a:r>
          </a:p>
          <a:p>
            <a:pPr algn="ctr">
              <a:lnSpc>
                <a:spcPts val="3864"/>
              </a:lnSpc>
            </a:pPr>
            <a:r>
              <a:rPr lang="en-US" sz="2760">
                <a:solidFill>
                  <a:srgbClr val="FFFFFF"/>
                </a:solidFill>
                <a:latin typeface="Montserrat"/>
              </a:rPr>
              <a:t>What is my USP</a:t>
            </a:r>
          </a:p>
          <a:p>
            <a:pPr algn="ctr">
              <a:lnSpc>
                <a:spcPts val="3864"/>
              </a:lnSpc>
            </a:pPr>
            <a:r>
              <a:rPr lang="en-US" sz="2760">
                <a:solidFill>
                  <a:srgbClr val="FFFFFF"/>
                </a:solidFill>
                <a:latin typeface="Montserrat"/>
              </a:rPr>
              <a:t>Key customer demographics</a:t>
            </a:r>
          </a:p>
          <a:p>
            <a:pPr algn="ctr">
              <a:lnSpc>
                <a:spcPts val="3864"/>
              </a:lnSpc>
            </a:pPr>
            <a:r>
              <a:rPr lang="en-US" sz="2760">
                <a:solidFill>
                  <a:srgbClr val="FFFFFF"/>
                </a:solidFill>
                <a:latin typeface="Montserrat"/>
              </a:rPr>
              <a:t>Market Collaborator/Competitor Analysis</a:t>
            </a:r>
          </a:p>
          <a:p>
            <a:pPr algn="ctr">
              <a:lnSpc>
                <a:spcPts val="3864"/>
              </a:lnSpc>
            </a:pPr>
            <a:r>
              <a:rPr lang="en-US" sz="2760">
                <a:solidFill>
                  <a:srgbClr val="FFFFFF"/>
                </a:solidFill>
                <a:latin typeface="Montserrat"/>
              </a:rPr>
              <a:t>Customer Persona 1</a:t>
            </a:r>
          </a:p>
          <a:p>
            <a:pPr algn="ctr">
              <a:lnSpc>
                <a:spcPts val="3864"/>
              </a:lnSpc>
            </a:pPr>
            <a:r>
              <a:rPr lang="en-US" sz="2760">
                <a:solidFill>
                  <a:srgbClr val="FFFFFF"/>
                </a:solidFill>
                <a:latin typeface="Montserrat"/>
              </a:rPr>
              <a:t>Customer Persona 2</a:t>
            </a:r>
          </a:p>
          <a:p>
            <a:pPr algn="ctr">
              <a:lnSpc>
                <a:spcPts val="3864"/>
              </a:lnSpc>
            </a:pPr>
            <a:r>
              <a:rPr lang="en-US" sz="2760">
                <a:solidFill>
                  <a:srgbClr val="FFFFFF"/>
                </a:solidFill>
                <a:latin typeface="Montserrat"/>
              </a:rPr>
              <a:t>Customer Persona 3</a:t>
            </a:r>
          </a:p>
          <a:p>
            <a:pPr algn="ctr">
              <a:lnSpc>
                <a:spcPts val="3864"/>
              </a:lnSpc>
            </a:pPr>
            <a:r>
              <a:rPr lang="en-US" sz="2760">
                <a:solidFill>
                  <a:srgbClr val="FFFFFF"/>
                </a:solidFill>
                <a:latin typeface="Montserrat"/>
              </a:rPr>
              <a:t>What are my assumptions?</a:t>
            </a:r>
          </a:p>
          <a:p>
            <a:pPr algn="ctr">
              <a:lnSpc>
                <a:spcPts val="3864"/>
              </a:lnSpc>
            </a:pPr>
            <a:r>
              <a:rPr lang="en-US" sz="2760">
                <a:solidFill>
                  <a:srgbClr val="FFFFFF"/>
                </a:solidFill>
                <a:latin typeface="Montserrat"/>
              </a:rPr>
              <a:t>How do customers buy my product/service?</a:t>
            </a:r>
          </a:p>
          <a:p>
            <a:pPr algn="ctr">
              <a:lnSpc>
                <a:spcPts val="3864"/>
              </a:lnSpc>
            </a:pPr>
            <a:r>
              <a:rPr lang="en-US" sz="2760">
                <a:solidFill>
                  <a:srgbClr val="FFFFFF"/>
                </a:solidFill>
                <a:latin typeface="Montserrat"/>
              </a:rPr>
              <a:t>What digital channels will I use?</a:t>
            </a:r>
          </a:p>
          <a:p>
            <a:pPr algn="ctr">
              <a:lnSpc>
                <a:spcPts val="3864"/>
              </a:lnSpc>
            </a:pPr>
            <a:r>
              <a:rPr lang="en-US" sz="2760">
                <a:solidFill>
                  <a:srgbClr val="FFFFFF"/>
                </a:solidFill>
                <a:latin typeface="Montserrat"/>
              </a:rPr>
              <a:t>Customer Survey 1</a:t>
            </a:r>
          </a:p>
          <a:p>
            <a:pPr algn="ctr">
              <a:lnSpc>
                <a:spcPts val="3864"/>
              </a:lnSpc>
            </a:pPr>
            <a:r>
              <a:rPr lang="en-US" sz="2760">
                <a:solidFill>
                  <a:srgbClr val="FFFFFF"/>
                </a:solidFill>
                <a:latin typeface="Montserrat"/>
              </a:rPr>
              <a:t>Focus Group Questions 1</a:t>
            </a:r>
          </a:p>
          <a:p>
            <a:pPr algn="ctr">
              <a:lnSpc>
                <a:spcPts val="3864"/>
              </a:lnSpc>
            </a:pPr>
            <a:r>
              <a:rPr lang="en-US" sz="2760">
                <a:solidFill>
                  <a:srgbClr val="FFFFFF"/>
                </a:solidFill>
                <a:latin typeface="Montserrat"/>
              </a:rPr>
              <a:t>Courage Over Comfort</a:t>
            </a:r>
          </a:p>
        </p:txBody>
      </p: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-1285875" y="5988454"/>
            <a:ext cx="3269846" cy="3269846"/>
            <a:chOff x="0" y="0"/>
            <a:chExt cx="1708150" cy="1708150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r="r" b="b" t="t" l="l"/>
              <a:pathLst>
                <a:path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6FC8BA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-1285875" y="4095810"/>
            <a:ext cx="3269846" cy="3269846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96AA8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5863151" y="-595149"/>
            <a:ext cx="3269846" cy="3269846"/>
            <a:chOff x="0" y="0"/>
            <a:chExt cx="6350000" cy="6350000"/>
          </a:xfrm>
        </p:grpSpPr>
        <p:sp>
          <p:nvSpPr>
            <p:cNvPr name="Freeform 9" id="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1CF7B"/>
            </a:solidFill>
          </p:spPr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11488761" y="8861982"/>
            <a:ext cx="3269846" cy="3269846"/>
            <a:chOff x="0" y="0"/>
            <a:chExt cx="1708150" cy="1708150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r="r" b="b" t="t" l="l"/>
              <a:pathLst>
                <a:path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6FC8BA"/>
            </a:solid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1028700" y="-1910649"/>
            <a:ext cx="3269846" cy="3269846"/>
            <a:chOff x="0" y="0"/>
            <a:chExt cx="1708150" cy="1708150"/>
          </a:xfrm>
        </p:grpSpPr>
        <p:sp>
          <p:nvSpPr>
            <p:cNvPr name="Freeform 13" id="13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r="r" b="b" t="t" l="l"/>
              <a:pathLst>
                <a:path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317281" y="8257108"/>
            <a:ext cx="1291259" cy="12912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95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75709" y="1103306"/>
            <a:ext cx="16483591" cy="669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79"/>
              </a:lnSpc>
            </a:pPr>
            <a:r>
              <a:rPr lang="en-US" sz="5079" spc="-50">
                <a:solidFill>
                  <a:srgbClr val="FFFFFF"/>
                </a:solidFill>
                <a:latin typeface="Montserrat Extra-Bold"/>
              </a:rPr>
              <a:t>What is my product/service?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317281" y="8257108"/>
            <a:ext cx="1291259" cy="1291259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2847611" y="2344148"/>
            <a:ext cx="12339786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Open Sans"/>
              </a:rPr>
              <a:t> Write a description of what you do here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95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308404" y="8652077"/>
            <a:ext cx="3269846" cy="3269846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1CF7B"/>
            </a:solid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1961442" y="-1170969"/>
            <a:ext cx="3269846" cy="3269846"/>
            <a:chOff x="0" y="0"/>
            <a:chExt cx="1708150" cy="1708150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r="r" b="b" t="t" l="l"/>
              <a:pathLst>
                <a:path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6FC8BA"/>
            </a:solid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6988343" y="8363818"/>
            <a:ext cx="3558105" cy="3558105"/>
            <a:chOff x="0" y="0"/>
            <a:chExt cx="1708150" cy="1708150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r="r" b="b" t="t" l="l"/>
              <a:pathLst>
                <a:path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6FC8BA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6653077" y="463954"/>
            <a:ext cx="3269846" cy="3269846"/>
            <a:chOff x="0" y="0"/>
            <a:chExt cx="6350000" cy="6350000"/>
          </a:xfrm>
        </p:grpSpPr>
        <p:sp>
          <p:nvSpPr>
            <p:cNvPr name="Freeform 9" id="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1CF7B"/>
            </a:solid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975904" y="1760662"/>
            <a:ext cx="8510767" cy="19751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623"/>
              </a:lnSpc>
            </a:pPr>
            <a:r>
              <a:rPr lang="en-US" sz="7623" spc="-76">
                <a:solidFill>
                  <a:srgbClr val="F2F0FB"/>
                </a:solidFill>
                <a:latin typeface="Montserrat Extra-Bold"/>
              </a:rPr>
              <a:t>What is my USP?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75904" y="4142324"/>
            <a:ext cx="7246740" cy="10011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002"/>
              </a:lnSpc>
            </a:pPr>
            <a:r>
              <a:rPr lang="en-US" sz="2858">
                <a:solidFill>
                  <a:srgbClr val="F2F0FB"/>
                </a:solidFill>
                <a:latin typeface="Montserrat"/>
              </a:rPr>
              <a:t>Write your Unique Selling Proposition here:</a:t>
            </a:r>
          </a:p>
        </p:txBody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8548068" y="1516389"/>
            <a:ext cx="7290676" cy="7254222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317281" y="8257108"/>
            <a:ext cx="1291259" cy="129125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95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630602" y="2949400"/>
            <a:ext cx="3549544" cy="3549544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96AA8"/>
            </a:solid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9144000" y="8512228"/>
            <a:ext cx="3549544" cy="3549544"/>
            <a:chOff x="0" y="0"/>
            <a:chExt cx="1708150" cy="1708150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r="r" b="b" t="t" l="l"/>
              <a:pathLst>
                <a:path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6FC8BA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-507848" y="-1774772"/>
            <a:ext cx="3549544" cy="3549544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1CF7B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7059743" y="1133475"/>
            <a:ext cx="10199557" cy="1547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945"/>
              </a:lnSpc>
            </a:pPr>
            <a:r>
              <a:rPr lang="en-US" sz="5945" spc="-59">
                <a:solidFill>
                  <a:srgbClr val="FFFFFF"/>
                </a:solidFill>
                <a:latin typeface="Montserrat Extra-Bold"/>
              </a:rPr>
              <a:t>Key Customer Demographics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20931" y="3749310"/>
            <a:ext cx="15841980" cy="16892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44"/>
              </a:lnSpc>
            </a:pPr>
            <a:r>
              <a:rPr lang="en-US" sz="3245">
                <a:solidFill>
                  <a:srgbClr val="FFFFFF"/>
                </a:solidFill>
                <a:latin typeface="Montserrat"/>
              </a:rPr>
              <a:t>List them here</a:t>
            </a:r>
          </a:p>
          <a:p>
            <a:pPr marL="700761" indent="-350381" lvl="1">
              <a:lnSpc>
                <a:spcPts val="4544"/>
              </a:lnSpc>
              <a:buFont typeface="Arial"/>
              <a:buChar char="•"/>
            </a:pPr>
          </a:p>
          <a:p>
            <a:pPr marL="700761" indent="-350381" lvl="1">
              <a:lnSpc>
                <a:spcPts val="4544"/>
              </a:lnSpc>
              <a:buFont typeface="Arial"/>
              <a:buChar char="•"/>
            </a:pP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317281" y="8257108"/>
            <a:ext cx="1291259" cy="129125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95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144000" y="-641932"/>
            <a:ext cx="11570864" cy="11570864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028700" y="1133475"/>
            <a:ext cx="11507869" cy="15511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5945"/>
              </a:lnSpc>
              <a:spcBef>
                <a:spcPct val="0"/>
              </a:spcBef>
            </a:pPr>
            <a:r>
              <a:rPr lang="en-US" sz="5945" spc="-59">
                <a:solidFill>
                  <a:srgbClr val="FFFFFF"/>
                </a:solidFill>
                <a:latin typeface="Montserrat Extra-Bold"/>
              </a:rPr>
              <a:t>Who is in the market with you locally and globally?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2964815"/>
            <a:ext cx="16230600" cy="2390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61612" indent="-380806" lvl="1">
              <a:lnSpc>
                <a:spcPts val="6458"/>
              </a:lnSpc>
              <a:buFont typeface="Arial"/>
              <a:buChar char="•"/>
            </a:pPr>
            <a:r>
              <a:rPr lang="en-US" sz="4613">
                <a:solidFill>
                  <a:srgbClr val="FFFFFF"/>
                </a:solidFill>
                <a:latin typeface="Montserrat"/>
              </a:rPr>
              <a:t>Market Collaborator/Competitor Analysis, add in their website and any key similarities, likes, dislikes.</a:t>
            </a:r>
          </a:p>
          <a:p>
            <a:pPr algn="l">
              <a:lnSpc>
                <a:spcPts val="6458"/>
              </a:lnSpc>
              <a:spcBef>
                <a:spcPct val="0"/>
              </a:spcBef>
            </a:pP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317281" y="8257108"/>
            <a:ext cx="1291259" cy="129125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95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630602" y="2949400"/>
            <a:ext cx="3549544" cy="3549544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96AA8"/>
            </a:solid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9144000" y="8902737"/>
            <a:ext cx="3549544" cy="3549544"/>
            <a:chOff x="0" y="0"/>
            <a:chExt cx="1708150" cy="1708150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r="r" b="b" t="t" l="l"/>
              <a:pathLst>
                <a:path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6FC8BA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-357452" y="-1409594"/>
            <a:ext cx="3549544" cy="3549544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1CF7B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7121498" y="1133475"/>
            <a:ext cx="10137802" cy="7987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945"/>
              </a:lnSpc>
            </a:pPr>
            <a:r>
              <a:rPr lang="en-US" sz="5945" spc="-59">
                <a:solidFill>
                  <a:srgbClr val="FFFFFF"/>
                </a:solidFill>
                <a:latin typeface="Montserrat Extra-Bold"/>
              </a:rPr>
              <a:t>Persona 1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15244" y="2117609"/>
            <a:ext cx="15934211" cy="26065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10882" indent="-405441" lvl="1">
              <a:lnSpc>
                <a:spcPts val="5258"/>
              </a:lnSpc>
              <a:buFont typeface="Arial"/>
              <a:buChar char="•"/>
            </a:pPr>
            <a:r>
              <a:rPr lang="en-US" sz="3755">
                <a:solidFill>
                  <a:srgbClr val="FFFFFF"/>
                </a:solidFill>
                <a:latin typeface="Montserrat"/>
              </a:rPr>
              <a:t>Customer Persona 1 - download and paste in your persona here</a:t>
            </a:r>
          </a:p>
          <a:p>
            <a:pPr>
              <a:lnSpc>
                <a:spcPts val="5258"/>
              </a:lnSpc>
            </a:pPr>
          </a:p>
          <a:p>
            <a:pPr>
              <a:lnSpc>
                <a:spcPts val="5258"/>
              </a:lnSpc>
            </a:pP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317281" y="8257108"/>
            <a:ext cx="1291259" cy="129125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95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630602" y="2949400"/>
            <a:ext cx="3549544" cy="3549544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96AA8"/>
            </a:solid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9144000" y="8902737"/>
            <a:ext cx="3549544" cy="3549544"/>
            <a:chOff x="0" y="0"/>
            <a:chExt cx="1708150" cy="1708150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r="r" b="b" t="t" l="l"/>
              <a:pathLst>
                <a:path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6FC8BA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-357452" y="-1409594"/>
            <a:ext cx="3549544" cy="3549544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1CF7B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7121498" y="1133475"/>
            <a:ext cx="10137802" cy="7987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945"/>
              </a:lnSpc>
            </a:pPr>
            <a:r>
              <a:rPr lang="en-US" sz="5945" spc="-59">
                <a:solidFill>
                  <a:srgbClr val="FFFFFF"/>
                </a:solidFill>
                <a:latin typeface="Montserrat Extra-Bold"/>
              </a:rPr>
              <a:t>Persona 2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15244" y="2117609"/>
            <a:ext cx="15934211" cy="26065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10882" indent="-405441" lvl="1">
              <a:lnSpc>
                <a:spcPts val="5258"/>
              </a:lnSpc>
              <a:buFont typeface="Arial"/>
              <a:buChar char="•"/>
            </a:pPr>
            <a:r>
              <a:rPr lang="en-US" sz="3755">
                <a:solidFill>
                  <a:srgbClr val="FFFFFF"/>
                </a:solidFill>
                <a:latin typeface="Montserrat"/>
              </a:rPr>
              <a:t>Customer Persona 2 - download and paste in your persona here</a:t>
            </a:r>
          </a:p>
          <a:p>
            <a:pPr>
              <a:lnSpc>
                <a:spcPts val="5258"/>
              </a:lnSpc>
            </a:pPr>
          </a:p>
          <a:p>
            <a:pPr>
              <a:lnSpc>
                <a:spcPts val="5258"/>
              </a:lnSpc>
            </a:pP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317281" y="8257108"/>
            <a:ext cx="1291259" cy="129125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95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630602" y="2949400"/>
            <a:ext cx="3549544" cy="3549544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96AA8"/>
            </a:solid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9144000" y="8902737"/>
            <a:ext cx="3549544" cy="3549544"/>
            <a:chOff x="0" y="0"/>
            <a:chExt cx="1708150" cy="1708150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r="r" b="b" t="t" l="l"/>
              <a:pathLst>
                <a:path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6FC8BA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-357452" y="-1409594"/>
            <a:ext cx="3549544" cy="3549544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1CF7B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7121498" y="1133475"/>
            <a:ext cx="10137802" cy="7987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945"/>
              </a:lnSpc>
            </a:pPr>
            <a:r>
              <a:rPr lang="en-US" sz="5945" spc="-59">
                <a:solidFill>
                  <a:srgbClr val="FFFFFF"/>
                </a:solidFill>
                <a:latin typeface="Montserrat Extra-Bold"/>
              </a:rPr>
              <a:t>Persona 3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15244" y="2117609"/>
            <a:ext cx="15934211" cy="26065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10882" indent="-405441" lvl="1">
              <a:lnSpc>
                <a:spcPts val="5258"/>
              </a:lnSpc>
              <a:buFont typeface="Arial"/>
              <a:buChar char="•"/>
            </a:pPr>
            <a:r>
              <a:rPr lang="en-US" sz="3755">
                <a:solidFill>
                  <a:srgbClr val="FFFFFF"/>
                </a:solidFill>
                <a:latin typeface="Montserrat"/>
              </a:rPr>
              <a:t>Customer Persona 3 - download and paste in your persona here</a:t>
            </a:r>
          </a:p>
          <a:p>
            <a:pPr>
              <a:lnSpc>
                <a:spcPts val="5258"/>
              </a:lnSpc>
            </a:pPr>
          </a:p>
          <a:p>
            <a:pPr>
              <a:lnSpc>
                <a:spcPts val="5258"/>
              </a:lnSpc>
            </a:pP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317281" y="8257108"/>
            <a:ext cx="1291259" cy="129125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DAFGGHZlbeY</dc:identifier>
  <dcterms:modified xsi:type="dcterms:W3CDTF">2011-08-01T06:04:30Z</dcterms:modified>
  <cp:revision>1</cp:revision>
  <dc:title>DR Digital Strategy Template</dc:title>
</cp:coreProperties>
</file>